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454DD14-E18A-4A03-BD64-D10FA08C6921}" type="datetimeFigureOut">
              <a:rPr lang="en-US" smtClean="0"/>
              <a:t>10/28/2010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14967B3-B602-4F3B-A3E6-3993CB8D4B5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066800"/>
            <a:ext cx="6477000" cy="1828800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Chapter 5 RAP</a:t>
            </a:r>
            <a:endParaRPr lang="en-US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505200"/>
            <a:ext cx="9144000" cy="9144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/>
              <a:t>Developing Technology-Enriched </a:t>
            </a:r>
          </a:p>
          <a:p>
            <a:pPr algn="ctr"/>
            <a:r>
              <a:rPr lang="en-US" sz="2800" b="1" dirty="0" smtClean="0"/>
              <a:t>Learning Environments and Experiences</a:t>
            </a:r>
          </a:p>
          <a:p>
            <a:pPr algn="ctr"/>
            <a:r>
              <a:rPr lang="en-US" sz="2800" b="1" dirty="0" smtClean="0"/>
              <a:t>By Tori Gordon</a:t>
            </a:r>
            <a:endParaRPr lang="en-US" sz="2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Students’ Use of Technology Tools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Before Instruction</a:t>
            </a:r>
          </a:p>
          <a:p>
            <a:pPr lvl="1"/>
            <a:r>
              <a:rPr lang="en-US" dirty="0" smtClean="0"/>
              <a:t>Resource Guide: assists students in using time wisely</a:t>
            </a:r>
          </a:p>
          <a:p>
            <a:pPr lvl="2"/>
            <a:r>
              <a:rPr lang="en-US" dirty="0" smtClean="0"/>
              <a:t>Lists materials and digital resources that are applicable to lesson</a:t>
            </a:r>
          </a:p>
          <a:p>
            <a:pPr lvl="2"/>
            <a:r>
              <a:rPr lang="en-US" dirty="0" smtClean="0"/>
              <a:t>Organize bookmarks in web browsers</a:t>
            </a:r>
            <a:endParaRPr lang="en-US" dirty="0"/>
          </a:p>
          <a:p>
            <a:pPr lvl="1"/>
            <a:r>
              <a:rPr lang="en-US" dirty="0" smtClean="0"/>
              <a:t>Make expectations of quality clear</a:t>
            </a:r>
          </a:p>
          <a:p>
            <a:pPr lvl="2"/>
            <a:r>
              <a:rPr lang="en-US" dirty="0" smtClean="0"/>
              <a:t>Rubrics help students determine critical components that need to be reflected in final products</a:t>
            </a:r>
          </a:p>
          <a:p>
            <a:pPr lvl="2"/>
            <a:r>
              <a:rPr lang="en-US" dirty="0" smtClean="0"/>
              <a:t>Exemplars further clarify expectations by providing models of acceptable performance</a:t>
            </a:r>
          </a:p>
          <a:p>
            <a:pPr lvl="2"/>
            <a:r>
              <a:rPr lang="en-US" dirty="0" smtClean="0"/>
              <a:t>Templates illustrate proper formatting</a:t>
            </a:r>
          </a:p>
          <a:p>
            <a:pPr lvl="2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Students’ Use of Technology Tools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Before Instruction</a:t>
            </a:r>
          </a:p>
          <a:p>
            <a:pPr lvl="1"/>
            <a:r>
              <a:rPr lang="en-US" dirty="0" smtClean="0"/>
              <a:t>Prepare Technology</a:t>
            </a:r>
          </a:p>
          <a:p>
            <a:pPr lvl="2"/>
            <a:r>
              <a:rPr lang="en-US" dirty="0" smtClean="0"/>
              <a:t>Know how computers are configured </a:t>
            </a:r>
          </a:p>
          <a:p>
            <a:pPr lvl="2"/>
            <a:r>
              <a:rPr lang="en-US" dirty="0" smtClean="0"/>
              <a:t>Be comfortable with any lab management software</a:t>
            </a:r>
          </a:p>
          <a:p>
            <a:pPr lvl="2"/>
            <a:r>
              <a:rPr lang="en-US" dirty="0" smtClean="0"/>
              <a:t>Determine how materials will get to learning area and how students will access them</a:t>
            </a:r>
          </a:p>
          <a:p>
            <a:pPr lvl="2"/>
            <a:r>
              <a:rPr lang="en-US" dirty="0" smtClean="0"/>
              <a:t>Turn on computers and open applications</a:t>
            </a:r>
          </a:p>
          <a:p>
            <a:pPr lvl="2"/>
            <a:r>
              <a:rPr lang="en-US" dirty="0" smtClean="0"/>
              <a:t>Make sure the correct resources are loaded and working properly</a:t>
            </a:r>
          </a:p>
          <a:p>
            <a:pPr lvl="2"/>
            <a:r>
              <a:rPr lang="en-US" dirty="0" smtClean="0"/>
              <a:t>Test software on computer you are using</a:t>
            </a:r>
          </a:p>
          <a:p>
            <a:pPr lvl="2"/>
            <a:r>
              <a:rPr lang="en-US" dirty="0" smtClean="0"/>
              <a:t>Develop system for students to store work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Students’ Use of Technology Tools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During Instruction</a:t>
            </a:r>
          </a:p>
          <a:p>
            <a:pPr lvl="1"/>
            <a:r>
              <a:rPr lang="en-US" dirty="0" smtClean="0"/>
              <a:t>Clearly communicate expectations</a:t>
            </a:r>
          </a:p>
          <a:p>
            <a:pPr lvl="1"/>
            <a:r>
              <a:rPr lang="en-US" dirty="0" smtClean="0"/>
              <a:t>Demonstrate software, review rules, outline steps</a:t>
            </a:r>
          </a:p>
          <a:p>
            <a:pPr lvl="1"/>
            <a:r>
              <a:rPr lang="en-US" dirty="0" smtClean="0"/>
              <a:t>Let students know exactly what they must complete</a:t>
            </a:r>
          </a:p>
          <a:p>
            <a:pPr lvl="1"/>
            <a:r>
              <a:rPr lang="en-US" dirty="0" smtClean="0"/>
              <a:t>Make sure students know when to work on own and when appropriate to ask for help</a:t>
            </a:r>
          </a:p>
          <a:p>
            <a:pPr lvl="1"/>
            <a:r>
              <a:rPr lang="en-US" dirty="0" smtClean="0"/>
              <a:t>Browse computer areas</a:t>
            </a:r>
          </a:p>
          <a:p>
            <a:pPr lvl="1"/>
            <a:r>
              <a:rPr lang="en-US" dirty="0" smtClean="0"/>
              <a:t>Have procedure for students to signal that they need help</a:t>
            </a:r>
          </a:p>
          <a:p>
            <a:pPr lvl="1"/>
            <a:r>
              <a:rPr lang="en-US" dirty="0" smtClean="0"/>
              <a:t>Teach parents how to supervise</a:t>
            </a:r>
          </a:p>
          <a:p>
            <a:pPr lvl="1"/>
            <a:r>
              <a:rPr lang="en-US" dirty="0" smtClean="0"/>
              <a:t>Try not to interrupt students</a:t>
            </a:r>
          </a:p>
          <a:p>
            <a:pPr lvl="1"/>
            <a:r>
              <a:rPr lang="en-US" dirty="0" smtClean="0"/>
              <a:t>Provide warning in advance of finish time</a:t>
            </a:r>
          </a:p>
          <a:p>
            <a:pPr lvl="1"/>
            <a:r>
              <a:rPr lang="en-US" dirty="0" smtClean="0"/>
              <a:t>Establish specific rules for technology use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Students’ Use of Technology Tools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After Instruction</a:t>
            </a:r>
          </a:p>
          <a:p>
            <a:pPr lvl="1"/>
            <a:r>
              <a:rPr lang="en-US" dirty="0" smtClean="0"/>
              <a:t>Critically evaluate lessons</a:t>
            </a:r>
          </a:p>
          <a:p>
            <a:pPr lvl="2"/>
            <a:r>
              <a:rPr lang="en-US" dirty="0" smtClean="0"/>
              <a:t>Keep reflective journal</a:t>
            </a:r>
          </a:p>
          <a:p>
            <a:pPr lvl="2"/>
            <a:r>
              <a:rPr lang="en-US" dirty="0" smtClean="0"/>
              <a:t>Make notes in lesson plan</a:t>
            </a:r>
          </a:p>
          <a:p>
            <a:pPr lvl="2"/>
            <a:r>
              <a:rPr lang="en-US" dirty="0" smtClean="0"/>
              <a:t>Create series of documents</a:t>
            </a:r>
          </a:p>
          <a:p>
            <a:pPr lvl="2"/>
            <a:r>
              <a:rPr lang="en-US" dirty="0" smtClean="0"/>
              <a:t>Set up organizational system to manage notes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Assistive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Assistive technology: prescribed in IEP</a:t>
            </a:r>
          </a:p>
          <a:p>
            <a:pPr lvl="1"/>
            <a:r>
              <a:rPr lang="en-US" dirty="0" smtClean="0"/>
              <a:t>any item, piece of equipment, or product system, whether acquired commercially or off the shelf, modified, or customized to increase, maintain, or improve functional capabilities of individuals with disabilities</a:t>
            </a:r>
          </a:p>
          <a:p>
            <a:pPr lvl="1"/>
            <a:r>
              <a:rPr lang="en-US" dirty="0" smtClean="0"/>
              <a:t>IDEA: ensure that all children have equal access to free-appropriate education</a:t>
            </a:r>
          </a:p>
          <a:p>
            <a:pPr lvl="1"/>
            <a:r>
              <a:rPr lang="en-US" dirty="0" smtClean="0"/>
              <a:t>AT Act supports capacity-building efforts at state level in order to establish assistive technology services and resources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Assistive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Assistive Technology Continuum</a:t>
            </a:r>
          </a:p>
          <a:p>
            <a:r>
              <a:rPr lang="en-US" dirty="0" smtClean="0"/>
              <a:t>Low-tech devices: lower end, inexpensive and limited functionality, little or no training to lose</a:t>
            </a:r>
          </a:p>
          <a:p>
            <a:pPr lvl="1"/>
            <a:r>
              <a:rPr lang="en-US" dirty="0" smtClean="0"/>
              <a:t>Calculators, talking picture frames, spell, checkers, timers</a:t>
            </a:r>
          </a:p>
          <a:p>
            <a:r>
              <a:rPr lang="en-US" dirty="0" smtClean="0"/>
              <a:t>Mid-tech devices use some form of power source, moderately priced. </a:t>
            </a:r>
          </a:p>
          <a:p>
            <a:pPr lvl="1"/>
            <a:r>
              <a:rPr lang="en-US" dirty="0" smtClean="0"/>
              <a:t>Tape recorders, </a:t>
            </a:r>
            <a:r>
              <a:rPr lang="en-US" dirty="0" smtClean="0"/>
              <a:t>cd</a:t>
            </a:r>
            <a:r>
              <a:rPr lang="en-US" dirty="0" smtClean="0"/>
              <a:t> players, portable word processers</a:t>
            </a:r>
          </a:p>
          <a:p>
            <a:r>
              <a:rPr lang="en-US" dirty="0" smtClean="0"/>
              <a:t>High-tech assistive technologies are at highest level and more complex, expensive, and require extensive training</a:t>
            </a:r>
            <a:endParaRPr lang="en-US" dirty="0" smtClean="0"/>
          </a:p>
          <a:p>
            <a:pPr lvl="1"/>
            <a:r>
              <a:rPr lang="en-US" dirty="0" smtClean="0"/>
              <a:t>Computers, voice-output devices, environmental controls, software programs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Assistive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Computer Adaptations</a:t>
            </a:r>
          </a:p>
          <a:p>
            <a:pPr lvl="1"/>
            <a:r>
              <a:rPr lang="en-US" dirty="0" smtClean="0"/>
              <a:t>Positioning: helps students concentrate on work</a:t>
            </a:r>
          </a:p>
          <a:p>
            <a:pPr lvl="2"/>
            <a:r>
              <a:rPr lang="en-US" dirty="0" smtClean="0"/>
              <a:t>Reposition keyboard, user, monitor</a:t>
            </a:r>
          </a:p>
          <a:p>
            <a:pPr lvl="2"/>
            <a:r>
              <a:rPr lang="en-US" dirty="0" smtClean="0"/>
              <a:t>Ask occupational therapist to assist</a:t>
            </a:r>
          </a:p>
          <a:p>
            <a:pPr lvl="1"/>
            <a:r>
              <a:rPr lang="en-US" dirty="0" smtClean="0"/>
              <a:t>Keyboard Adaptations</a:t>
            </a:r>
          </a:p>
          <a:p>
            <a:pPr lvl="2"/>
            <a:r>
              <a:rPr lang="en-US" dirty="0" smtClean="0"/>
              <a:t>Large, colored alphabet stickers on keys for easier visual access</a:t>
            </a:r>
          </a:p>
          <a:p>
            <a:pPr lvl="2"/>
            <a:r>
              <a:rPr lang="en-US" dirty="0" smtClean="0"/>
              <a:t>Stickers, stick-on felt, rubber pads, small buttons add texture and visual distinctions</a:t>
            </a:r>
          </a:p>
          <a:p>
            <a:pPr lvl="2"/>
            <a:r>
              <a:rPr lang="en-US" dirty="0" smtClean="0"/>
              <a:t>Create key guard from piece of cardboard</a:t>
            </a:r>
          </a:p>
          <a:p>
            <a:pPr lvl="2"/>
            <a:r>
              <a:rPr lang="en-US" dirty="0" smtClean="0"/>
              <a:t>Small-form factor keyboards, tactile keyboards, onscreen keyboards</a:t>
            </a:r>
          </a:p>
          <a:p>
            <a:pPr lvl="1"/>
            <a:r>
              <a:rPr lang="en-US" dirty="0" smtClean="0"/>
              <a:t>Mouse Adaptations</a:t>
            </a:r>
          </a:p>
          <a:p>
            <a:pPr lvl="2"/>
            <a:r>
              <a:rPr lang="en-US" dirty="0" smtClean="0"/>
              <a:t>Add button, pom</a:t>
            </a:r>
            <a:r>
              <a:rPr lang="en-US" dirty="0" smtClean="0"/>
              <a:t>-</a:t>
            </a:r>
            <a:r>
              <a:rPr lang="en-US" dirty="0" smtClean="0"/>
              <a:t>pom, colored sticker for visual and sensory reminders</a:t>
            </a:r>
          </a:p>
          <a:p>
            <a:pPr lvl="2"/>
            <a:r>
              <a:rPr lang="en-US" dirty="0" smtClean="0"/>
              <a:t>Turn mouse upside down to use like track ball</a:t>
            </a:r>
          </a:p>
          <a:p>
            <a:pPr lvl="2"/>
            <a:r>
              <a:rPr lang="en-US" dirty="0" smtClean="0"/>
              <a:t>Larger mouse arrow or deactivate right mouse button</a:t>
            </a:r>
          </a:p>
          <a:p>
            <a:pPr lvl="2"/>
            <a:r>
              <a:rPr lang="en-US" dirty="0" smtClean="0"/>
              <a:t>Joy sticks, game controllers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Self-Directed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Goals for Student Learning</a:t>
            </a:r>
          </a:p>
          <a:p>
            <a:pPr lvl="1"/>
            <a:r>
              <a:rPr lang="en-US" dirty="0" smtClean="0"/>
              <a:t>What students already know</a:t>
            </a:r>
          </a:p>
          <a:p>
            <a:pPr lvl="1"/>
            <a:r>
              <a:rPr lang="en-US" dirty="0" smtClean="0"/>
              <a:t>What students need to know</a:t>
            </a:r>
          </a:p>
          <a:p>
            <a:pPr lvl="1"/>
            <a:r>
              <a:rPr lang="en-US" dirty="0" smtClean="0"/>
              <a:t>How will you know if students are successful</a:t>
            </a:r>
          </a:p>
          <a:p>
            <a:r>
              <a:rPr lang="en-US" dirty="0" smtClean="0"/>
              <a:t>Taking Action by Providing Learning Experiences</a:t>
            </a:r>
          </a:p>
          <a:p>
            <a:pPr lvl="1"/>
            <a:r>
              <a:rPr lang="en-US" dirty="0" smtClean="0"/>
              <a:t>What content information do students need?</a:t>
            </a:r>
          </a:p>
          <a:p>
            <a:pPr lvl="1"/>
            <a:r>
              <a:rPr lang="en-US" dirty="0" smtClean="0"/>
              <a:t>What instructional strategy will you use?</a:t>
            </a:r>
          </a:p>
          <a:p>
            <a:pPr lvl="1"/>
            <a:r>
              <a:rPr lang="en-US" dirty="0" smtClean="0"/>
              <a:t>What resources do students need?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Self-Directed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Monitoring Student Progress</a:t>
            </a:r>
          </a:p>
          <a:p>
            <a:pPr lvl="1"/>
            <a:r>
              <a:rPr lang="en-US" dirty="0" smtClean="0"/>
              <a:t>Reflection-in-action</a:t>
            </a:r>
          </a:p>
          <a:p>
            <a:pPr lvl="1"/>
            <a:r>
              <a:rPr lang="en-US" dirty="0" smtClean="0"/>
              <a:t>Reflection-on-action</a:t>
            </a:r>
          </a:p>
          <a:p>
            <a:pPr lvl="1"/>
            <a:r>
              <a:rPr lang="en-US" dirty="0" smtClean="0"/>
              <a:t>Formative assessments</a:t>
            </a:r>
          </a:p>
          <a:p>
            <a:r>
              <a:rPr lang="en-US" dirty="0" smtClean="0"/>
              <a:t>Evaluating Instructional Effectiveness</a:t>
            </a:r>
          </a:p>
          <a:p>
            <a:pPr lvl="1"/>
            <a:r>
              <a:rPr lang="en-US" dirty="0" smtClean="0"/>
              <a:t>Consider assessment data</a:t>
            </a:r>
          </a:p>
          <a:p>
            <a:pPr lvl="1"/>
            <a:r>
              <a:rPr lang="en-US" dirty="0" smtClean="0"/>
              <a:t>Take note of what you have learned about your teaching</a:t>
            </a:r>
          </a:p>
          <a:p>
            <a:r>
              <a:rPr lang="en-US" dirty="0" smtClean="0"/>
              <a:t>Supporting Students’ Efforts to be Self-Directed</a:t>
            </a:r>
          </a:p>
          <a:p>
            <a:pPr lvl="1"/>
            <a:r>
              <a:rPr lang="en-US" dirty="0" smtClean="0"/>
              <a:t>Involve students in planning, monitoring, and evaluating</a:t>
            </a:r>
          </a:p>
          <a:p>
            <a:pPr lvl="1"/>
            <a:r>
              <a:rPr lang="en-US" dirty="0" smtClean="0"/>
              <a:t>KWHL charts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Technology-Enriched Learning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Common Instructional Groupings</a:t>
            </a:r>
          </a:p>
          <a:p>
            <a:pPr lvl="1"/>
            <a:r>
              <a:rPr lang="en-US" dirty="0" smtClean="0"/>
              <a:t>Individual Use: entire class engaged in individual use of computer, or students using single classroom computer</a:t>
            </a:r>
          </a:p>
          <a:p>
            <a:pPr lvl="2"/>
            <a:r>
              <a:rPr lang="en-US" dirty="0" smtClean="0"/>
              <a:t>Scheduling computer time</a:t>
            </a:r>
          </a:p>
          <a:p>
            <a:pPr lvl="3"/>
            <a:r>
              <a:rPr lang="en-US" dirty="0" smtClean="0"/>
              <a:t>Ensure equitable access</a:t>
            </a:r>
          </a:p>
          <a:p>
            <a:pPr lvl="2"/>
            <a:r>
              <a:rPr lang="en-US" dirty="0" smtClean="0"/>
              <a:t>Coordinating computer work with other instructional activities</a:t>
            </a:r>
          </a:p>
          <a:p>
            <a:pPr lvl="2"/>
            <a:r>
              <a:rPr lang="en-US" dirty="0" smtClean="0"/>
              <a:t>Providing technical assistance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Technology-Enriched Learning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Small Groups: equal chances at working on computers</a:t>
            </a:r>
          </a:p>
          <a:p>
            <a:pPr lvl="1"/>
            <a:r>
              <a:rPr lang="en-US" dirty="0" smtClean="0"/>
              <a:t>Positive interdependence</a:t>
            </a:r>
          </a:p>
          <a:p>
            <a:pPr lvl="1"/>
            <a:r>
              <a:rPr lang="en-US" dirty="0" smtClean="0"/>
              <a:t>Individual accountability and responsibility</a:t>
            </a:r>
          </a:p>
          <a:p>
            <a:pPr lvl="2"/>
            <a:r>
              <a:rPr lang="en-US" dirty="0" smtClean="0"/>
              <a:t>Collaboration is balance between two</a:t>
            </a:r>
          </a:p>
          <a:p>
            <a:pPr lvl="2"/>
            <a:r>
              <a:rPr lang="en-US" dirty="0" smtClean="0"/>
              <a:t>Most productive when specific roles are assigned and principles of cooperative learning followed</a:t>
            </a:r>
          </a:p>
          <a:p>
            <a:pPr lvl="1"/>
            <a:r>
              <a:rPr lang="en-US" dirty="0" smtClean="0"/>
              <a:t>Consideration of group process</a:t>
            </a:r>
          </a:p>
          <a:p>
            <a:pPr lvl="2"/>
            <a:r>
              <a:rPr lang="en-US" dirty="0" smtClean="0"/>
              <a:t>Problem-solving &amp; supporting one another</a:t>
            </a:r>
          </a:p>
          <a:p>
            <a:pPr lvl="2"/>
            <a:r>
              <a:rPr lang="en-US" dirty="0" smtClean="0"/>
              <a:t>Helping, listening, participating, persuading, questioning, respecting, sharing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Technology-Enriched Learning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Small Group Rules</a:t>
            </a:r>
          </a:p>
          <a:p>
            <a:pPr lvl="1"/>
            <a:r>
              <a:rPr lang="en-US" dirty="0" smtClean="0"/>
              <a:t>Every team member is important</a:t>
            </a:r>
          </a:p>
          <a:p>
            <a:pPr lvl="1"/>
            <a:r>
              <a:rPr lang="en-US" dirty="0" smtClean="0"/>
              <a:t>We work as a team and as individuals to accomplish our goals</a:t>
            </a:r>
          </a:p>
          <a:p>
            <a:pPr lvl="1"/>
            <a:r>
              <a:rPr lang="en-US" dirty="0" smtClean="0"/>
              <a:t>Diversity in opinions is important. We respect the right to be different but work toward consensus</a:t>
            </a:r>
          </a:p>
          <a:p>
            <a:pPr lvl="1"/>
            <a:r>
              <a:rPr lang="en-US" dirty="0" smtClean="0"/>
              <a:t>We seek solutions to our problems, instead of blaming or criticizing</a:t>
            </a:r>
          </a:p>
          <a:p>
            <a:pPr lvl="1"/>
            <a:r>
              <a:rPr lang="en-US" dirty="0" smtClean="0"/>
              <a:t>We structure or work according to individual needs</a:t>
            </a:r>
          </a:p>
          <a:p>
            <a:pPr lvl="1"/>
            <a:r>
              <a:rPr lang="en-US" dirty="0" smtClean="0"/>
              <a:t>We help those who require assistance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Technology-Enriched Learning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Whole Group</a:t>
            </a:r>
          </a:p>
          <a:p>
            <a:pPr lvl="1"/>
            <a:r>
              <a:rPr lang="en-US" dirty="0" smtClean="0"/>
              <a:t>Computers as presentation device</a:t>
            </a:r>
          </a:p>
          <a:p>
            <a:pPr lvl="2"/>
            <a:r>
              <a:rPr lang="en-US" dirty="0" smtClean="0"/>
              <a:t>Data projector</a:t>
            </a:r>
          </a:p>
          <a:p>
            <a:pPr lvl="2"/>
            <a:r>
              <a:rPr lang="en-US" dirty="0" smtClean="0"/>
              <a:t>LCD panel</a:t>
            </a:r>
          </a:p>
          <a:p>
            <a:pPr lvl="2"/>
            <a:r>
              <a:rPr lang="en-US" dirty="0" smtClean="0"/>
              <a:t>Large monitor</a:t>
            </a:r>
          </a:p>
          <a:p>
            <a:pPr lvl="2"/>
            <a:r>
              <a:rPr lang="en-US" dirty="0" smtClean="0"/>
              <a:t>Prepare materials in advance</a:t>
            </a:r>
          </a:p>
          <a:p>
            <a:pPr lvl="3"/>
            <a:r>
              <a:rPr lang="en-US" dirty="0" smtClean="0"/>
              <a:t>Slides developed</a:t>
            </a:r>
          </a:p>
          <a:p>
            <a:pPr lvl="3"/>
            <a:r>
              <a:rPr lang="en-US" dirty="0" smtClean="0"/>
              <a:t>Websites bookmarked</a:t>
            </a:r>
          </a:p>
          <a:p>
            <a:pPr lvl="3"/>
            <a:r>
              <a:rPr lang="en-US" dirty="0" smtClean="0"/>
              <a:t>Demonstrations practiced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Students’ Use of Technology Tools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Before Instruction</a:t>
            </a:r>
          </a:p>
          <a:p>
            <a:pPr lvl="1"/>
            <a:r>
              <a:rPr lang="en-US" dirty="0" smtClean="0"/>
              <a:t>Plan</a:t>
            </a:r>
          </a:p>
          <a:p>
            <a:pPr lvl="2"/>
            <a:r>
              <a:rPr lang="en-US" dirty="0" smtClean="0"/>
              <a:t>Examine resources</a:t>
            </a:r>
          </a:p>
          <a:p>
            <a:pPr lvl="2"/>
            <a:r>
              <a:rPr lang="en-US" dirty="0" smtClean="0"/>
              <a:t>Trial run</a:t>
            </a:r>
          </a:p>
          <a:p>
            <a:pPr lvl="2"/>
            <a:r>
              <a:rPr lang="en-US" dirty="0" smtClean="0"/>
              <a:t>Align with objectives</a:t>
            </a:r>
          </a:p>
          <a:p>
            <a:pPr lvl="2"/>
            <a:r>
              <a:rPr lang="en-US" dirty="0" smtClean="0"/>
              <a:t>Determine time required</a:t>
            </a:r>
          </a:p>
          <a:p>
            <a:pPr lvl="2"/>
            <a:r>
              <a:rPr lang="en-US" dirty="0" smtClean="0"/>
              <a:t>Prerequisite skills or review</a:t>
            </a:r>
          </a:p>
          <a:p>
            <a:pPr lvl="2"/>
            <a:r>
              <a:rPr lang="en-US" dirty="0" smtClean="0"/>
              <a:t>Think about tasks</a:t>
            </a:r>
          </a:p>
          <a:p>
            <a:pPr lvl="2"/>
            <a:r>
              <a:rPr lang="en-US" dirty="0" smtClean="0"/>
              <a:t>Have back-up plan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Supporting Students’ Use of Technology Tools and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Before Instruction</a:t>
            </a:r>
          </a:p>
          <a:p>
            <a:pPr lvl="1"/>
            <a:r>
              <a:rPr lang="en-US" dirty="0" smtClean="0"/>
              <a:t>Develop student guidelines</a:t>
            </a:r>
          </a:p>
          <a:p>
            <a:pPr lvl="2"/>
            <a:r>
              <a:rPr lang="en-US" dirty="0" smtClean="0"/>
              <a:t>What they should accomplish during lesson</a:t>
            </a:r>
          </a:p>
          <a:p>
            <a:pPr lvl="2"/>
            <a:r>
              <a:rPr lang="en-US" dirty="0" smtClean="0"/>
              <a:t>What they are expected to have ready beforehand</a:t>
            </a:r>
          </a:p>
          <a:p>
            <a:pPr lvl="2"/>
            <a:r>
              <a:rPr lang="en-US" dirty="0" smtClean="0"/>
              <a:t>What they should do after computer time is over</a:t>
            </a:r>
          </a:p>
          <a:p>
            <a:pPr lvl="1"/>
            <a:r>
              <a:rPr lang="en-US" dirty="0" smtClean="0"/>
              <a:t>Step-by-step technical guidelines</a:t>
            </a:r>
          </a:p>
          <a:p>
            <a:pPr lvl="2"/>
            <a:r>
              <a:rPr lang="en-US" dirty="0" smtClean="0"/>
              <a:t>Perform task asking students to do and write down each step</a:t>
            </a:r>
          </a:p>
          <a:p>
            <a:pPr lvl="2"/>
            <a:r>
              <a:rPr lang="en-US" dirty="0" smtClean="0"/>
              <a:t>Prepare instructional guide based on recorded steps</a:t>
            </a:r>
          </a:p>
          <a:p>
            <a:pPr lvl="2"/>
            <a:r>
              <a:rPr lang="en-US" dirty="0" smtClean="0"/>
              <a:t>Perform task using developed instructions</a:t>
            </a:r>
          </a:p>
          <a:p>
            <a:pPr lvl="2"/>
            <a:r>
              <a:rPr lang="en-US" dirty="0" smtClean="0"/>
              <a:t>Make notes of any unclear or left-out notes</a:t>
            </a:r>
          </a:p>
          <a:p>
            <a:pPr lvl="2"/>
            <a:r>
              <a:rPr lang="en-US" dirty="0" smtClean="0"/>
              <a:t>Correct instruction sheet</a:t>
            </a:r>
          </a:p>
          <a:p>
            <a:pPr lvl="2"/>
            <a:r>
              <a:rPr lang="en-US" dirty="0" smtClean="0"/>
              <a:t>Only use for procedures, activities, and software very different from those used in past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83</TotalTime>
  <Words>926</Words>
  <Application>Microsoft Office PowerPoint</Application>
  <PresentationFormat>On-screen Show (4:3)</PresentationFormat>
  <Paragraphs>147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Median</vt:lpstr>
      <vt:lpstr>Chapter 5 RAP</vt:lpstr>
      <vt:lpstr>Support Self-Directed Learning</vt:lpstr>
      <vt:lpstr>Support Self-Directed Learning</vt:lpstr>
      <vt:lpstr>Technology-Enriched Learning Environments</vt:lpstr>
      <vt:lpstr>Technology-Enriched Learning Environments</vt:lpstr>
      <vt:lpstr>Technology-Enriched Learning Environments</vt:lpstr>
      <vt:lpstr>Technology-Enriched Learning Environments</vt:lpstr>
      <vt:lpstr>Supporting Students’ Use of Technology Tools and Resources</vt:lpstr>
      <vt:lpstr>Supporting Students’ Use of Technology Tools and Resources</vt:lpstr>
      <vt:lpstr>Supporting Students’ Use of Technology Tools and Resources</vt:lpstr>
      <vt:lpstr>Supporting Students’ Use of Technology Tools and Resources</vt:lpstr>
      <vt:lpstr>Supporting Students’ Use of Technology Tools and Resources</vt:lpstr>
      <vt:lpstr>Supporting Students’ Use of Technology Tools and Resources</vt:lpstr>
      <vt:lpstr>Assistive Technologies</vt:lpstr>
      <vt:lpstr>Assistive Technologies</vt:lpstr>
      <vt:lpstr>Assistive Technologies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 RAP</dc:title>
  <dc:creator>owner</dc:creator>
  <cp:lastModifiedBy>owner</cp:lastModifiedBy>
  <cp:revision>15</cp:revision>
  <dcterms:created xsi:type="dcterms:W3CDTF">2010-10-28T08:43:34Z</dcterms:created>
  <dcterms:modified xsi:type="dcterms:W3CDTF">2010-10-28T10:06:58Z</dcterms:modified>
</cp:coreProperties>
</file>